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74" r:id="rId2"/>
    <p:sldId id="275" r:id="rId3"/>
    <p:sldId id="277" r:id="rId4"/>
    <p:sldId id="279" r:id="rId5"/>
    <p:sldId id="280" r:id="rId6"/>
    <p:sldId id="28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103"/>
    <a:srgbClr val="8C2829"/>
    <a:srgbClr val="303030"/>
    <a:srgbClr val="CDC4A7"/>
    <a:srgbClr val="EEEEEE"/>
    <a:srgbClr val="969696"/>
    <a:srgbClr val="000000"/>
    <a:srgbClr val="3A6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7FA66-1171-4303-8EC8-8BC7D9EEF60F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9065B-94F8-44EC-9BB4-FEAD3C17394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61163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9065B-94F8-44EC-9BB4-FEAD3C173944}" type="slidenum">
              <a:rPr lang="en-CM" smtClean="0"/>
              <a:t>1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55090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9065B-94F8-44EC-9BB4-FEAD3C173944}" type="slidenum">
              <a:rPr lang="en-CM" smtClean="0"/>
              <a:t>6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58547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84941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8021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904802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7879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832522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981481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823857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4142043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76073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85919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19493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49142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42487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64996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525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23048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96329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283ABDB-976D-4DAC-B517-2C8F3231BBEB}" type="datetimeFigureOut">
              <a:rPr lang="en-CM" smtClean="0"/>
              <a:t>22/04/2024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8B1BB64-1488-404A-A007-E1F08080CCF4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668836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E4577-5FDC-26C2-5FC9-D68F88DF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04EF61-C093-2A03-DAE5-E643AE81A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87FA9-22A3-6E25-7157-118F3880E034}"/>
              </a:ext>
            </a:extLst>
          </p:cNvPr>
          <p:cNvSpPr txBox="1"/>
          <p:nvPr/>
        </p:nvSpPr>
        <p:spPr>
          <a:xfrm>
            <a:off x="72501" y="728260"/>
            <a:ext cx="12046998" cy="54014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dirty="0">
                <a:solidFill>
                  <a:schemeClr val="tx1">
                    <a:lumMod val="85000"/>
                  </a:schemeClr>
                </a:solidFill>
                <a:latin typeface="Hobo Std" panose="020B0803040709020204" pitchFamily="34" charset="0"/>
                <a:ea typeface="Roboto Black" panose="02000000000000000000" pitchFamily="2" charset="0"/>
              </a:rPr>
              <a:t>Road Sign &amp; Road State Mobile App</a:t>
            </a:r>
            <a:endParaRPr lang="en-CM" sz="11500" dirty="0">
              <a:solidFill>
                <a:schemeClr val="tx1">
                  <a:lumMod val="85000"/>
                </a:schemeClr>
              </a:solidFill>
              <a:latin typeface="Hobo Std" panose="020B0803040709020204" pitchFamily="34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69696">
                <a:lumMod val="63000"/>
              </a:srgb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761024A-B2B4-B272-B9D2-212916EC0CEA}"/>
              </a:ext>
            </a:extLst>
          </p:cNvPr>
          <p:cNvSpPr txBox="1"/>
          <p:nvPr/>
        </p:nvSpPr>
        <p:spPr>
          <a:xfrm>
            <a:off x="-461329" y="3978235"/>
            <a:ext cx="68274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rgbClr val="EEEEEE"/>
                </a:solidFill>
                <a:latin typeface="Hobo Std" panose="020B0803040709020204" pitchFamily="34" charset="0"/>
              </a:rPr>
              <a:t>GROUP 3</a:t>
            </a:r>
            <a:endParaRPr lang="en-CM" sz="10000" dirty="0">
              <a:solidFill>
                <a:srgbClr val="EEEEEE"/>
              </a:solidFill>
              <a:latin typeface="Hobo Std" panose="020B0803040709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FBC557-54D5-AD29-5DE6-174AFEB0A5B1}"/>
              </a:ext>
            </a:extLst>
          </p:cNvPr>
          <p:cNvGrpSpPr/>
          <p:nvPr/>
        </p:nvGrpSpPr>
        <p:grpSpPr>
          <a:xfrm>
            <a:off x="5505610" y="-660785"/>
            <a:ext cx="10501910" cy="10909256"/>
            <a:chOff x="2774857" y="-230799"/>
            <a:chExt cx="9257487" cy="10909256"/>
          </a:xfrm>
          <a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1DA4B8E8-250E-2051-3536-6BAEDCAE3D87}"/>
                </a:ext>
              </a:extLst>
            </p:cNvPr>
            <p:cNvSpPr/>
            <p:nvPr/>
          </p:nvSpPr>
          <p:spPr>
            <a:xfrm rot="5400000">
              <a:off x="2594857" y="2046515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950EF4F7-AB2B-28B8-8A0F-B64552EC90F5}"/>
                </a:ext>
              </a:extLst>
            </p:cNvPr>
            <p:cNvSpPr/>
            <p:nvPr/>
          </p:nvSpPr>
          <p:spPr>
            <a:xfrm rot="5400000">
              <a:off x="4960686" y="2046515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83BA1170-016D-9561-8B27-8F115DF2C8C5}"/>
                </a:ext>
              </a:extLst>
            </p:cNvPr>
            <p:cNvSpPr/>
            <p:nvPr/>
          </p:nvSpPr>
          <p:spPr>
            <a:xfrm rot="5400000">
              <a:off x="7326515" y="2046515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92BA3024-DC61-99BE-C920-4466B62A8231}"/>
                </a:ext>
              </a:extLst>
            </p:cNvPr>
            <p:cNvSpPr/>
            <p:nvPr/>
          </p:nvSpPr>
          <p:spPr>
            <a:xfrm rot="5400000">
              <a:off x="3777771" y="414382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7AE2EED7-E246-DF4C-285C-1986687AD4B0}"/>
                </a:ext>
              </a:extLst>
            </p:cNvPr>
            <p:cNvSpPr/>
            <p:nvPr/>
          </p:nvSpPr>
          <p:spPr>
            <a:xfrm rot="5400000">
              <a:off x="6143600" y="414382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4A67BCA4-E3E9-8484-B9A1-179C532D8C22}"/>
                </a:ext>
              </a:extLst>
            </p:cNvPr>
            <p:cNvSpPr/>
            <p:nvPr/>
          </p:nvSpPr>
          <p:spPr>
            <a:xfrm rot="5400000">
              <a:off x="8509429" y="414382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3787A76A-0D4B-7D1F-D91F-D4B79B4CA835}"/>
                </a:ext>
              </a:extLst>
            </p:cNvPr>
            <p:cNvSpPr/>
            <p:nvPr/>
          </p:nvSpPr>
          <p:spPr>
            <a:xfrm rot="5400000">
              <a:off x="3777771" y="-5079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11AB5992-69B7-2AF6-C4B2-0322A6BAF8E0}"/>
                </a:ext>
              </a:extLst>
            </p:cNvPr>
            <p:cNvSpPr/>
            <p:nvPr/>
          </p:nvSpPr>
          <p:spPr>
            <a:xfrm rot="5400000">
              <a:off x="6143600" y="-5079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9858CD9D-A85F-9428-A59B-9A6C907D034C}"/>
                </a:ext>
              </a:extLst>
            </p:cNvPr>
            <p:cNvSpPr/>
            <p:nvPr/>
          </p:nvSpPr>
          <p:spPr>
            <a:xfrm rot="5400000">
              <a:off x="8509429" y="-5079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D7536B37-ECC2-278B-2EA9-27CA9B3778A4}"/>
                </a:ext>
              </a:extLst>
            </p:cNvPr>
            <p:cNvSpPr/>
            <p:nvPr/>
          </p:nvSpPr>
          <p:spPr>
            <a:xfrm rot="5400000">
              <a:off x="2594857" y="6241143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5E58A1DA-73E4-FD38-A550-3F513D75D451}"/>
                </a:ext>
              </a:extLst>
            </p:cNvPr>
            <p:cNvSpPr/>
            <p:nvPr/>
          </p:nvSpPr>
          <p:spPr>
            <a:xfrm rot="5400000">
              <a:off x="4960686" y="6241143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5A7C749C-8FCF-0F16-327B-C46894DF10E1}"/>
                </a:ext>
              </a:extLst>
            </p:cNvPr>
            <p:cNvSpPr/>
            <p:nvPr/>
          </p:nvSpPr>
          <p:spPr>
            <a:xfrm rot="5400000">
              <a:off x="7326515" y="6241143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F2EB08C4-87F4-B7E1-B4B1-59121AE9B6CC}"/>
                </a:ext>
              </a:extLst>
            </p:cNvPr>
            <p:cNvSpPr/>
            <p:nvPr/>
          </p:nvSpPr>
          <p:spPr>
            <a:xfrm rot="5400000">
              <a:off x="3777771" y="8338457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977F621E-1D3D-99A0-850F-571D37B6D3E0}"/>
                </a:ext>
              </a:extLst>
            </p:cNvPr>
            <p:cNvSpPr/>
            <p:nvPr/>
          </p:nvSpPr>
          <p:spPr>
            <a:xfrm rot="5400000">
              <a:off x="6143600" y="8338457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62" name="Hexagon 61">
              <a:extLst>
                <a:ext uri="{FF2B5EF4-FFF2-40B4-BE49-F238E27FC236}">
                  <a16:creationId xmlns:a16="http://schemas.microsoft.com/office/drawing/2014/main" id="{5B703849-C29D-9301-D8B3-DE4D13D96385}"/>
                </a:ext>
              </a:extLst>
            </p:cNvPr>
            <p:cNvSpPr/>
            <p:nvPr/>
          </p:nvSpPr>
          <p:spPr>
            <a:xfrm rot="5400000">
              <a:off x="8509429" y="8338457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C9952594-2638-9B91-47FB-09FB48413074}"/>
                </a:ext>
              </a:extLst>
            </p:cNvPr>
            <p:cNvSpPr/>
            <p:nvPr/>
          </p:nvSpPr>
          <p:spPr>
            <a:xfrm rot="5400000">
              <a:off x="9692344" y="6241143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64" name="Hexagon 63">
              <a:extLst>
                <a:ext uri="{FF2B5EF4-FFF2-40B4-BE49-F238E27FC236}">
                  <a16:creationId xmlns:a16="http://schemas.microsoft.com/office/drawing/2014/main" id="{812C8B87-D413-FE5A-6B82-D9B1ED335776}"/>
                </a:ext>
              </a:extLst>
            </p:cNvPr>
            <p:cNvSpPr/>
            <p:nvPr/>
          </p:nvSpPr>
          <p:spPr>
            <a:xfrm rot="5400000">
              <a:off x="9692344" y="2046515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C0BA298-02F8-ECC6-15C6-76C87C558F35}"/>
              </a:ext>
            </a:extLst>
          </p:cNvPr>
          <p:cNvSpPr txBox="1"/>
          <p:nvPr/>
        </p:nvSpPr>
        <p:spPr>
          <a:xfrm>
            <a:off x="1435435" y="5825882"/>
            <a:ext cx="208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EEEEEE"/>
                </a:solidFill>
                <a:latin typeface="Hobo Std" panose="020B0803040709020204" pitchFamily="34" charset="0"/>
              </a:rPr>
              <a:t>Task 2</a:t>
            </a:r>
            <a:endParaRPr lang="en-CM" sz="3600" dirty="0">
              <a:solidFill>
                <a:srgbClr val="EEEEEE"/>
              </a:solidFill>
              <a:latin typeface="Hobo Std" panose="020B0803040709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honeycomb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69696">
                <a:lumMod val="63000"/>
              </a:srgb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06FBC557-54D5-AD29-5DE6-174AFEB0A5B1}"/>
              </a:ext>
            </a:extLst>
          </p:cNvPr>
          <p:cNvGrpSpPr/>
          <p:nvPr/>
        </p:nvGrpSpPr>
        <p:grpSpPr>
          <a:xfrm>
            <a:off x="5505610" y="-7785485"/>
            <a:ext cx="10501910" cy="10909256"/>
            <a:chOff x="2774857" y="-230799"/>
            <a:chExt cx="9257487" cy="10909256"/>
          </a:xfrm>
          <a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1DA4B8E8-250E-2051-3536-6BAEDCAE3D87}"/>
                </a:ext>
              </a:extLst>
            </p:cNvPr>
            <p:cNvSpPr/>
            <p:nvPr/>
          </p:nvSpPr>
          <p:spPr>
            <a:xfrm rot="5400000">
              <a:off x="2594857" y="2046515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950EF4F7-AB2B-28B8-8A0F-B64552EC90F5}"/>
                </a:ext>
              </a:extLst>
            </p:cNvPr>
            <p:cNvSpPr/>
            <p:nvPr/>
          </p:nvSpPr>
          <p:spPr>
            <a:xfrm rot="5400000">
              <a:off x="4960686" y="2046515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83BA1170-016D-9561-8B27-8F115DF2C8C5}"/>
                </a:ext>
              </a:extLst>
            </p:cNvPr>
            <p:cNvSpPr/>
            <p:nvPr/>
          </p:nvSpPr>
          <p:spPr>
            <a:xfrm rot="5400000">
              <a:off x="7326515" y="2046515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92BA3024-DC61-99BE-C920-4466B62A8231}"/>
                </a:ext>
              </a:extLst>
            </p:cNvPr>
            <p:cNvSpPr/>
            <p:nvPr/>
          </p:nvSpPr>
          <p:spPr>
            <a:xfrm rot="5400000">
              <a:off x="3777771" y="414382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7AE2EED7-E246-DF4C-285C-1986687AD4B0}"/>
                </a:ext>
              </a:extLst>
            </p:cNvPr>
            <p:cNvSpPr/>
            <p:nvPr/>
          </p:nvSpPr>
          <p:spPr>
            <a:xfrm rot="5400000">
              <a:off x="6143600" y="414382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4A67BCA4-E3E9-8484-B9A1-179C532D8C22}"/>
                </a:ext>
              </a:extLst>
            </p:cNvPr>
            <p:cNvSpPr/>
            <p:nvPr/>
          </p:nvSpPr>
          <p:spPr>
            <a:xfrm rot="5400000">
              <a:off x="8509429" y="414382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3787A76A-0D4B-7D1F-D91F-D4B79B4CA835}"/>
                </a:ext>
              </a:extLst>
            </p:cNvPr>
            <p:cNvSpPr/>
            <p:nvPr/>
          </p:nvSpPr>
          <p:spPr>
            <a:xfrm rot="5400000">
              <a:off x="3777771" y="-5079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11AB5992-69B7-2AF6-C4B2-0322A6BAF8E0}"/>
                </a:ext>
              </a:extLst>
            </p:cNvPr>
            <p:cNvSpPr/>
            <p:nvPr/>
          </p:nvSpPr>
          <p:spPr>
            <a:xfrm rot="5400000">
              <a:off x="6143600" y="-5079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9858CD9D-A85F-9428-A59B-9A6C907D034C}"/>
                </a:ext>
              </a:extLst>
            </p:cNvPr>
            <p:cNvSpPr/>
            <p:nvPr/>
          </p:nvSpPr>
          <p:spPr>
            <a:xfrm rot="5400000">
              <a:off x="8509429" y="-50799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D7536B37-ECC2-278B-2EA9-27CA9B3778A4}"/>
                </a:ext>
              </a:extLst>
            </p:cNvPr>
            <p:cNvSpPr/>
            <p:nvPr/>
          </p:nvSpPr>
          <p:spPr>
            <a:xfrm rot="5400000">
              <a:off x="2594857" y="6241143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5E58A1DA-73E4-FD38-A550-3F513D75D451}"/>
                </a:ext>
              </a:extLst>
            </p:cNvPr>
            <p:cNvSpPr/>
            <p:nvPr/>
          </p:nvSpPr>
          <p:spPr>
            <a:xfrm rot="5400000">
              <a:off x="4960686" y="6241143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5A7C749C-8FCF-0F16-327B-C46894DF10E1}"/>
                </a:ext>
              </a:extLst>
            </p:cNvPr>
            <p:cNvSpPr/>
            <p:nvPr/>
          </p:nvSpPr>
          <p:spPr>
            <a:xfrm rot="5400000">
              <a:off x="7326515" y="6241143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F2EB08C4-87F4-B7E1-B4B1-59121AE9B6CC}"/>
                </a:ext>
              </a:extLst>
            </p:cNvPr>
            <p:cNvSpPr/>
            <p:nvPr/>
          </p:nvSpPr>
          <p:spPr>
            <a:xfrm rot="5400000">
              <a:off x="3777771" y="8338457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977F621E-1D3D-99A0-850F-571D37B6D3E0}"/>
                </a:ext>
              </a:extLst>
            </p:cNvPr>
            <p:cNvSpPr/>
            <p:nvPr/>
          </p:nvSpPr>
          <p:spPr>
            <a:xfrm rot="5400000">
              <a:off x="6143600" y="8338457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62" name="Hexagon 61">
              <a:extLst>
                <a:ext uri="{FF2B5EF4-FFF2-40B4-BE49-F238E27FC236}">
                  <a16:creationId xmlns:a16="http://schemas.microsoft.com/office/drawing/2014/main" id="{5B703849-C29D-9301-D8B3-DE4D13D96385}"/>
                </a:ext>
              </a:extLst>
            </p:cNvPr>
            <p:cNvSpPr/>
            <p:nvPr/>
          </p:nvSpPr>
          <p:spPr>
            <a:xfrm rot="5400000">
              <a:off x="8509429" y="8338457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C9952594-2638-9B91-47FB-09FB48413074}"/>
                </a:ext>
              </a:extLst>
            </p:cNvPr>
            <p:cNvSpPr/>
            <p:nvPr/>
          </p:nvSpPr>
          <p:spPr>
            <a:xfrm rot="5400000">
              <a:off x="9692344" y="6241143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64" name="Hexagon 63">
              <a:extLst>
                <a:ext uri="{FF2B5EF4-FFF2-40B4-BE49-F238E27FC236}">
                  <a16:creationId xmlns:a16="http://schemas.microsoft.com/office/drawing/2014/main" id="{812C8B87-D413-FE5A-6B82-D9B1ED335776}"/>
                </a:ext>
              </a:extLst>
            </p:cNvPr>
            <p:cNvSpPr/>
            <p:nvPr/>
          </p:nvSpPr>
          <p:spPr>
            <a:xfrm rot="5400000">
              <a:off x="9692344" y="2046515"/>
              <a:ext cx="2520000" cy="216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2C92BD-6928-EA7D-D8F8-5D2D068B3BDF}"/>
              </a:ext>
            </a:extLst>
          </p:cNvPr>
          <p:cNvSpPr txBox="1"/>
          <p:nvPr/>
        </p:nvSpPr>
        <p:spPr>
          <a:xfrm>
            <a:off x="386412" y="500458"/>
            <a:ext cx="4554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EEEEEE"/>
                </a:solidFill>
                <a:latin typeface="Hobo Std" panose="020B0803040709020204" pitchFamily="34" charset="0"/>
              </a:rPr>
              <a:t>REQUIREMENTS GATHERING</a:t>
            </a:r>
            <a:endParaRPr lang="en-CM" sz="4400" dirty="0">
              <a:solidFill>
                <a:srgbClr val="EEEEEE"/>
              </a:solidFill>
              <a:latin typeface="Hobo Std" panose="020B0803040709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9D58-D704-3FAE-6CEB-5839D1EA21B4}"/>
              </a:ext>
            </a:extLst>
          </p:cNvPr>
          <p:cNvSpPr txBox="1">
            <a:spLocks/>
          </p:cNvSpPr>
          <p:nvPr/>
        </p:nvSpPr>
        <p:spPr>
          <a:xfrm>
            <a:off x="386412" y="2298791"/>
            <a:ext cx="5044309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93776" indent="-457200" algn="l">
              <a:spcBef>
                <a:spcPts val="408"/>
              </a:spcBef>
              <a:buFont typeface="Wingdings" panose="05000000000000000000" pitchFamily="2" charset="2"/>
              <a:buChar char="v"/>
            </a:pPr>
            <a:r>
              <a:rPr lang="en-US" sz="24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EEEEE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Process of collecting and documenting stakeholder needs and expectations.</a:t>
            </a:r>
          </a:p>
          <a:p>
            <a:pPr marL="36576" algn="l">
              <a:spcBef>
                <a:spcPts val="408"/>
              </a:spcBef>
            </a:pPr>
            <a:endParaRPr lang="en-US" sz="2400" dirty="0">
              <a:ln w="9525" cap="flat" cmpd="sng" algn="ctr">
                <a:solidFill>
                  <a:srgbClr val="404040">
                    <a:alpha val="10000"/>
                  </a:srgbClr>
                </a:solidFill>
                <a:prstDash val="solid"/>
                <a:round/>
              </a:ln>
              <a:solidFill>
                <a:srgbClr val="EEEEEE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493776" indent="-457200" algn="l">
              <a:spcBef>
                <a:spcPts val="408"/>
              </a:spcBef>
              <a:buFont typeface="Wingdings" panose="05000000000000000000" pitchFamily="2" charset="2"/>
              <a:buChar char="v"/>
            </a:pPr>
            <a:r>
              <a:rPr lang="en-US" sz="2400" u="sng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EEEEE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Objective</a:t>
            </a:r>
            <a:r>
              <a:rPr lang="en-US" sz="24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EEEEEE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: Identify user and system requirements for system incorporation.</a:t>
            </a:r>
            <a:endParaRPr lang="en-CM" sz="2800" dirty="0">
              <a:solidFill>
                <a:srgbClr val="EEEEEE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A19766E-0484-410F-D2E1-442E6E84039B}"/>
              </a:ext>
            </a:extLst>
          </p:cNvPr>
          <p:cNvSpPr/>
          <p:nvPr/>
        </p:nvSpPr>
        <p:spPr>
          <a:xfrm rot="5400000">
            <a:off x="8123662" y="2881085"/>
            <a:ext cx="2520000" cy="2160000"/>
          </a:xfrm>
          <a:prstGeom prst="hexagon">
            <a:avLst/>
          </a:prstGeom>
          <a:noFill/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ACADD5A6-D58E-6861-3324-C444E39C4F5F}"/>
              </a:ext>
            </a:extLst>
          </p:cNvPr>
          <p:cNvSpPr/>
          <p:nvPr/>
        </p:nvSpPr>
        <p:spPr>
          <a:xfrm rot="5400000">
            <a:off x="10545588" y="2881085"/>
            <a:ext cx="2520000" cy="2160000"/>
          </a:xfrm>
          <a:prstGeom prst="hexagon">
            <a:avLst/>
          </a:prstGeom>
          <a:noFill/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3519A1FF-DFC6-94F0-F2BF-30D56D350CFC}"/>
              </a:ext>
            </a:extLst>
          </p:cNvPr>
          <p:cNvSpPr/>
          <p:nvPr/>
        </p:nvSpPr>
        <p:spPr>
          <a:xfrm rot="5400000">
            <a:off x="6929460" y="4978399"/>
            <a:ext cx="2520000" cy="2160000"/>
          </a:xfrm>
          <a:prstGeom prst="hexagon">
            <a:avLst/>
          </a:prstGeom>
          <a:noFill/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23D584F1-DE61-1635-A1AB-FB9A30B551C4}"/>
              </a:ext>
            </a:extLst>
          </p:cNvPr>
          <p:cNvSpPr/>
          <p:nvPr/>
        </p:nvSpPr>
        <p:spPr>
          <a:xfrm rot="5400000">
            <a:off x="9351386" y="4978399"/>
            <a:ext cx="2520000" cy="2160000"/>
          </a:xfrm>
          <a:prstGeom prst="hexagon">
            <a:avLst/>
          </a:prstGeom>
          <a:noFill/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8917393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842402-CB4F-9052-1F77-C7AB1314E4EE}"/>
              </a:ext>
            </a:extLst>
          </p:cNvPr>
          <p:cNvSpPr txBox="1"/>
          <p:nvPr/>
        </p:nvSpPr>
        <p:spPr>
          <a:xfrm>
            <a:off x="3010431" y="1940828"/>
            <a:ext cx="87609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User requirements</a:t>
            </a:r>
            <a:endParaRPr lang="en-CM" sz="88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7B8066F-60E2-24B4-50B9-A8D8237084DD}"/>
              </a:ext>
            </a:extLst>
          </p:cNvPr>
          <p:cNvGrpSpPr/>
          <p:nvPr/>
        </p:nvGrpSpPr>
        <p:grpSpPr>
          <a:xfrm>
            <a:off x="-8322676" y="9686"/>
            <a:ext cx="11763537" cy="6858000"/>
            <a:chOff x="1933480" y="9686"/>
            <a:chExt cx="11763537" cy="685800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9971906-9FAE-FCF7-0187-0BA8ABCE5C21}"/>
                </a:ext>
              </a:extLst>
            </p:cNvPr>
            <p:cNvGrpSpPr/>
            <p:nvPr/>
          </p:nvGrpSpPr>
          <p:grpSpPr>
            <a:xfrm>
              <a:off x="1933480" y="9686"/>
              <a:ext cx="11763537" cy="6858000"/>
              <a:chOff x="1570622" y="0"/>
              <a:chExt cx="11763537" cy="68580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EB40F90-3090-AB10-1ECB-5A8499399B38}"/>
                  </a:ext>
                </a:extLst>
              </p:cNvPr>
              <p:cNvGrpSpPr/>
              <p:nvPr/>
            </p:nvGrpSpPr>
            <p:grpSpPr>
              <a:xfrm>
                <a:off x="1570622" y="0"/>
                <a:ext cx="11140557" cy="6858000"/>
                <a:chOff x="-83126" y="99080"/>
                <a:chExt cx="11140557" cy="6858000"/>
              </a:xfrm>
              <a:solidFill>
                <a:srgbClr val="303030"/>
              </a:solidFill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7A5E8275-5BDC-61CB-7BFF-69DA233241BE}"/>
                    </a:ext>
                  </a:extLst>
                </p:cNvPr>
                <p:cNvSpPr/>
                <p:nvPr/>
              </p:nvSpPr>
              <p:spPr>
                <a:xfrm>
                  <a:off x="-83126" y="99080"/>
                  <a:ext cx="10686473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M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528B88C-3A12-CF25-F412-D90D093906E3}"/>
                    </a:ext>
                  </a:extLst>
                </p:cNvPr>
                <p:cNvGrpSpPr/>
                <p:nvPr/>
              </p:nvGrpSpPr>
              <p:grpSpPr>
                <a:xfrm>
                  <a:off x="10503673" y="3020093"/>
                  <a:ext cx="553758" cy="830997"/>
                  <a:chOff x="10503673" y="3020093"/>
                  <a:chExt cx="553758" cy="830997"/>
                </a:xfrm>
                <a:grpFill/>
              </p:grpSpPr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AAC257BF-3E24-E554-7F9C-5BFA66424B4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392837" y="3162752"/>
                    <a:ext cx="757382" cy="535709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M" dirty="0">
                      <a:solidFill>
                        <a:schemeClr val="accent1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A98097C-3691-1D56-A9C8-EA8C8612AAF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21721" y="3020093"/>
                    <a:ext cx="535710" cy="830997"/>
                  </a:xfrm>
                  <a:prstGeom prst="rect">
                    <a:avLst/>
                  </a:prstGeom>
                  <a:grpFill/>
                  <a:effectLst>
                    <a:softEdge rad="1270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800" dirty="0">
                        <a:solidFill>
                          <a:srgbClr val="CDC4A7"/>
                        </a:solidFill>
                        <a:latin typeface="DAGGERSQUARE" pitchFamily="50" charset="0"/>
                      </a:rPr>
                      <a:t>A</a:t>
                    </a:r>
                    <a:endParaRPr lang="en-CM" sz="4800" dirty="0">
                      <a:solidFill>
                        <a:srgbClr val="CDC4A7"/>
                      </a:solidFill>
                      <a:latin typeface="DAGGERSQUARE" pitchFamily="50" charset="0"/>
                    </a:endParaRPr>
                  </a:p>
                </p:txBody>
              </p:sp>
            </p:grp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E061D3-A73F-60D9-6A5B-65C9FD890CCF}"/>
                  </a:ext>
                </a:extLst>
              </p:cNvPr>
              <p:cNvSpPr txBox="1"/>
              <p:nvPr/>
            </p:nvSpPr>
            <p:spPr>
              <a:xfrm>
                <a:off x="3410164" y="2519084"/>
                <a:ext cx="48071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View Road Signs</a:t>
                </a:r>
                <a:endParaRPr lang="en-CM" sz="3200" dirty="0">
                  <a:latin typeface="Roboto Mono Medium" panose="00000009000000000000" pitchFamily="49" charset="0"/>
                  <a:ea typeface="Roboto Mono Medium" panose="00000009000000000000" pitchFamily="49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4E4316-C3BD-5FF0-364D-6D753DC1B877}"/>
                  </a:ext>
                </a:extLst>
              </p:cNvPr>
              <p:cNvSpPr txBox="1"/>
              <p:nvPr/>
            </p:nvSpPr>
            <p:spPr>
              <a:xfrm>
                <a:off x="3410164" y="4812617"/>
                <a:ext cx="48513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Receive Real-time Alerts</a:t>
                </a:r>
                <a:endParaRPr lang="en-CM" sz="3200" dirty="0">
                  <a:latin typeface="Roboto Mono Medium" panose="00000009000000000000" pitchFamily="49" charset="0"/>
                  <a:ea typeface="Roboto Mono Medium" panose="00000009000000000000" pitchFamily="49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296609-2C84-EA55-F25C-3A072B369421}"/>
                  </a:ext>
                </a:extLst>
              </p:cNvPr>
              <p:cNvSpPr txBox="1"/>
              <p:nvPr/>
            </p:nvSpPr>
            <p:spPr>
              <a:xfrm>
                <a:off x="3410164" y="3425905"/>
                <a:ext cx="48071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Customize Notifications</a:t>
                </a:r>
                <a:endParaRPr lang="en-CM" sz="3200" dirty="0">
                  <a:latin typeface="Roboto Mono Medium" panose="00000009000000000000" pitchFamily="49" charset="0"/>
                  <a:ea typeface="Roboto Mono Medium" panose="00000009000000000000" pitchFamily="49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D95D028-7EF5-B903-05B6-1F66FDE6A9DA}"/>
                  </a:ext>
                </a:extLst>
              </p:cNvPr>
              <p:cNvGrpSpPr/>
              <p:nvPr/>
            </p:nvGrpSpPr>
            <p:grpSpPr>
              <a:xfrm>
                <a:off x="6936973" y="220721"/>
                <a:ext cx="6397186" cy="6397186"/>
                <a:chOff x="6936973" y="220721"/>
                <a:chExt cx="6397186" cy="6397186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776E0D6-9D5B-891C-915B-0BB9540A530B}"/>
                    </a:ext>
                  </a:extLst>
                </p:cNvPr>
                <p:cNvGrpSpPr/>
                <p:nvPr/>
              </p:nvGrpSpPr>
              <p:grpSpPr>
                <a:xfrm>
                  <a:off x="6936973" y="220721"/>
                  <a:ext cx="6397186" cy="6397186"/>
                  <a:chOff x="6936973" y="220721"/>
                  <a:chExt cx="6397186" cy="6397186"/>
                </a:xfrm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C5B49C06-1817-D94D-763F-8A20BC4DF5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saturation sat="66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36973" y="220721"/>
                    <a:ext cx="6397186" cy="6397186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A26512C2-DC84-37D9-2619-F84792122EB0}"/>
                      </a:ext>
                    </a:extLst>
                  </p:cNvPr>
                  <p:cNvSpPr/>
                  <p:nvPr/>
                </p:nvSpPr>
                <p:spPr>
                  <a:xfrm>
                    <a:off x="8820947" y="4434066"/>
                    <a:ext cx="1828800" cy="381000"/>
                  </a:xfrm>
                  <a:prstGeom prst="rect">
                    <a:avLst/>
                  </a:prstGeom>
                  <a:solidFill>
                    <a:srgbClr val="8C2829"/>
                  </a:solidFill>
                  <a:ln>
                    <a:noFill/>
                  </a:ln>
                  <a:effectLst>
                    <a:softEdge rad="38100"/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M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D0A6B29-D11D-9390-6DD1-6161799CF57A}"/>
                      </a:ext>
                    </a:extLst>
                  </p:cNvPr>
                  <p:cNvSpPr txBox="1"/>
                  <p:nvPr/>
                </p:nvSpPr>
                <p:spPr>
                  <a:xfrm>
                    <a:off x="8915474" y="4486066"/>
                    <a:ext cx="174642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Customize notifications</a:t>
                    </a:r>
                    <a:endParaRPr lang="en-CM" sz="1200" b="1" dirty="0">
                      <a:solidFill>
                        <a:schemeClr val="tx1">
                          <a:lumMod val="7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E52C62B-64EE-83B6-DA63-11ACF0D7494E}"/>
                    </a:ext>
                  </a:extLst>
                </p:cNvPr>
                <p:cNvSpPr/>
                <p:nvPr/>
              </p:nvSpPr>
              <p:spPr>
                <a:xfrm>
                  <a:off x="8877009" y="3465757"/>
                  <a:ext cx="1732051" cy="268057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ln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rgbClr val="211103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Distance: 200 m </a:t>
                  </a:r>
                  <a:endParaRPr lang="en-CM" sz="1600" b="1" dirty="0">
                    <a:solidFill>
                      <a:srgbClr val="211103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FD36A8-DB77-CA12-E2B2-5BACA34ABA15}"/>
                </a:ext>
              </a:extLst>
            </p:cNvPr>
            <p:cNvSpPr txBox="1"/>
            <p:nvPr/>
          </p:nvSpPr>
          <p:spPr>
            <a:xfrm>
              <a:off x="2190696" y="264907"/>
              <a:ext cx="69323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obo Std" panose="020B0803040709020204" pitchFamily="34" charset="0"/>
                  <a:ea typeface="Roboto Mono Medium" panose="00000009000000000000" pitchFamily="49" charset="0"/>
                </a:rPr>
                <a:t>Functional</a:t>
              </a:r>
            </a:p>
            <a:p>
              <a:pPr algn="ctr"/>
              <a:r>
                <a:rPr lang="en-US" sz="5400" dirty="0">
                  <a:solidFill>
                    <a:prstClr val="white"/>
                  </a:solidFill>
                  <a:latin typeface="Hobo Std" panose="020B0803040709020204" pitchFamily="34" charset="0"/>
                  <a:ea typeface="Roboto Mono Medium" panose="00000009000000000000" pitchFamily="49" charset="0"/>
                </a:rPr>
                <a:t>requirements</a:t>
              </a:r>
              <a:endParaRPr lang="en-CM" sz="1050" dirty="0">
                <a:latin typeface="Hobo Std" panose="020B0803040709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981CFD-714E-F962-7ED0-65F42A2B2245}"/>
              </a:ext>
            </a:extLst>
          </p:cNvPr>
          <p:cNvGrpSpPr/>
          <p:nvPr/>
        </p:nvGrpSpPr>
        <p:grpSpPr>
          <a:xfrm>
            <a:off x="-8953759" y="0"/>
            <a:ext cx="11225772" cy="6858000"/>
            <a:chOff x="622041" y="0"/>
            <a:chExt cx="11225772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42B4FF4-F25C-7532-0728-828AED019D15}"/>
                </a:ext>
              </a:extLst>
            </p:cNvPr>
            <p:cNvGrpSpPr/>
            <p:nvPr/>
          </p:nvGrpSpPr>
          <p:grpSpPr>
            <a:xfrm>
              <a:off x="622041" y="0"/>
              <a:ext cx="11225772" cy="6858000"/>
              <a:chOff x="747229" y="0"/>
              <a:chExt cx="11225772" cy="68580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EBA091E-6776-B838-B9AC-6D08451A09E2}"/>
                  </a:ext>
                </a:extLst>
              </p:cNvPr>
              <p:cNvGrpSpPr/>
              <p:nvPr/>
            </p:nvGrpSpPr>
            <p:grpSpPr>
              <a:xfrm>
                <a:off x="747229" y="0"/>
                <a:ext cx="11225772" cy="6858000"/>
                <a:chOff x="-1183341" y="0"/>
                <a:chExt cx="11225772" cy="6858000"/>
              </a:xfrm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3EFC13A-A735-F110-A531-38644DF0B175}"/>
                    </a:ext>
                  </a:extLst>
                </p:cNvPr>
                <p:cNvSpPr/>
                <p:nvPr/>
              </p:nvSpPr>
              <p:spPr>
                <a:xfrm>
                  <a:off x="-1183341" y="0"/>
                  <a:ext cx="10686473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M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91A31A-73A7-A7B5-007D-A182861A27AE}"/>
                    </a:ext>
                  </a:extLst>
                </p:cNvPr>
                <p:cNvSpPr txBox="1"/>
                <p:nvPr/>
              </p:nvSpPr>
              <p:spPr>
                <a:xfrm>
                  <a:off x="9350883" y="2077479"/>
                  <a:ext cx="691548" cy="895290"/>
                </a:xfrm>
                <a:prstGeom prst="round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solidFill>
                        <a:srgbClr val="CDC4A7"/>
                      </a:solidFill>
                      <a:latin typeface="DAGGERSQUARE" pitchFamily="50" charset="0"/>
                    </a:rPr>
                    <a:t>B</a:t>
                  </a:r>
                  <a:endParaRPr lang="en-CM" sz="4800" dirty="0">
                    <a:solidFill>
                      <a:srgbClr val="CDC4A7"/>
                    </a:solidFill>
                    <a:latin typeface="DAGGERSQUARE" pitchFamily="50" charset="0"/>
                  </a:endParaRPr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BA8109E-2559-4D89-0FC3-843407951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4940" y="1620362"/>
                <a:ext cx="4282671" cy="47625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616243-6BC2-9965-7987-1F9849A014E0}"/>
                  </a:ext>
                </a:extLst>
              </p:cNvPr>
              <p:cNvSpPr txBox="1"/>
              <p:nvPr/>
            </p:nvSpPr>
            <p:spPr>
              <a:xfrm>
                <a:off x="1613226" y="3959265"/>
                <a:ext cx="48071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fr-FR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Report Incidents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AF6AB9-F1C1-FC5B-6576-A613427630D6}"/>
                  </a:ext>
                </a:extLst>
              </p:cNvPr>
              <p:cNvSpPr txBox="1"/>
              <p:nvPr/>
            </p:nvSpPr>
            <p:spPr>
              <a:xfrm>
                <a:off x="1507655" y="2180191"/>
                <a:ext cx="58030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fr-FR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Road </a:t>
                </a:r>
                <a:r>
                  <a:rPr lang="fr-FR" sz="3200" dirty="0" err="1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Sign</a:t>
                </a:r>
                <a:r>
                  <a:rPr lang="fr-FR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 Recognition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899F35-F6A8-7C5B-6C0C-BD2AEF23ED2D}"/>
                  </a:ext>
                </a:extLst>
              </p:cNvPr>
              <p:cNvSpPr txBox="1"/>
              <p:nvPr/>
            </p:nvSpPr>
            <p:spPr>
              <a:xfrm>
                <a:off x="1470440" y="3088594"/>
                <a:ext cx="61586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Road Condition Alerts</a:t>
                </a:r>
                <a:endParaRPr lang="en-CM" sz="3200" dirty="0">
                  <a:latin typeface="Roboto Mono Medium" panose="00000009000000000000" pitchFamily="49" charset="0"/>
                  <a:ea typeface="Roboto Mono Medium" panose="00000009000000000000" pitchFamily="49" charset="0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01C5B8-2742-0621-0EFE-E9BC47EA4DF8}"/>
                </a:ext>
              </a:extLst>
            </p:cNvPr>
            <p:cNvSpPr txBox="1"/>
            <p:nvPr/>
          </p:nvSpPr>
          <p:spPr>
            <a:xfrm>
              <a:off x="1179806" y="238200"/>
              <a:ext cx="69323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obo Std" panose="020B0803040709020204" pitchFamily="34" charset="0"/>
                  <a:ea typeface="Roboto Mono Medium" panose="00000009000000000000" pitchFamily="49" charset="0"/>
                </a:rPr>
                <a:t>Functional</a:t>
              </a:r>
            </a:p>
            <a:p>
              <a:pPr algn="ctr"/>
              <a:r>
                <a:rPr lang="en-US" sz="5400" dirty="0">
                  <a:solidFill>
                    <a:prstClr val="white"/>
                  </a:solidFill>
                  <a:latin typeface="Hobo Std" panose="020B0803040709020204" pitchFamily="34" charset="0"/>
                  <a:ea typeface="Roboto Mono Medium" panose="00000009000000000000" pitchFamily="49" charset="0"/>
                </a:rPr>
                <a:t>requirements</a:t>
              </a:r>
              <a:endParaRPr lang="en-CM" sz="1050" dirty="0">
                <a:latin typeface="Hobo Std" panose="020B0803040709020204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2B2A065-1574-6F80-76D6-ECC5EE752257}"/>
              </a:ext>
            </a:extLst>
          </p:cNvPr>
          <p:cNvGrpSpPr/>
          <p:nvPr/>
        </p:nvGrpSpPr>
        <p:grpSpPr>
          <a:xfrm>
            <a:off x="-9559883" y="0"/>
            <a:ext cx="11187221" cy="6858000"/>
            <a:chOff x="1006517" y="0"/>
            <a:chExt cx="11187221" cy="685800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ED0A62D-6918-BDB6-D387-0A5996A45690}"/>
                </a:ext>
              </a:extLst>
            </p:cNvPr>
            <p:cNvGrpSpPr/>
            <p:nvPr/>
          </p:nvGrpSpPr>
          <p:grpSpPr>
            <a:xfrm>
              <a:off x="1006517" y="0"/>
              <a:ext cx="11187221" cy="6858000"/>
              <a:chOff x="1354863" y="0"/>
              <a:chExt cx="11187221" cy="6858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1F94BAA-A0AE-CDA5-594E-9B6C4DA81BD9}"/>
                  </a:ext>
                </a:extLst>
              </p:cNvPr>
              <p:cNvGrpSpPr/>
              <p:nvPr/>
            </p:nvGrpSpPr>
            <p:grpSpPr>
              <a:xfrm>
                <a:off x="1354863" y="0"/>
                <a:ext cx="11187221" cy="6858000"/>
                <a:chOff x="-2311265" y="0"/>
                <a:chExt cx="11187221" cy="6858000"/>
              </a:xfrm>
              <a:solidFill>
                <a:schemeClr val="bg1">
                  <a:lumMod val="65000"/>
                  <a:lumOff val="35000"/>
                </a:schemeClr>
              </a:solidFill>
              <a:effectLst>
                <a:outerShdw blurRad="254000" dist="88900" algn="l" rotWithShape="0">
                  <a:prstClr val="black">
                    <a:alpha val="51000"/>
                  </a:prstClr>
                </a:outerShdw>
              </a:effectLst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D3A8220-96C2-A73D-30AB-F91C724BC58A}"/>
                    </a:ext>
                  </a:extLst>
                </p:cNvPr>
                <p:cNvSpPr/>
                <p:nvPr/>
              </p:nvSpPr>
              <p:spPr>
                <a:xfrm>
                  <a:off x="-2311265" y="0"/>
                  <a:ext cx="10686473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M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FC0CDE-5A46-FC42-6146-E1064148DEF7}"/>
                    </a:ext>
                  </a:extLst>
                </p:cNvPr>
                <p:cNvSpPr txBox="1"/>
                <p:nvPr/>
              </p:nvSpPr>
              <p:spPr>
                <a:xfrm>
                  <a:off x="8184408" y="1182189"/>
                  <a:ext cx="691548" cy="895290"/>
                </a:xfrm>
                <a:prstGeom prst="round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solidFill>
                        <a:srgbClr val="FFD2AA"/>
                      </a:solidFill>
                      <a:latin typeface="DAGGERSQUARE" pitchFamily="50" charset="0"/>
                    </a:rPr>
                    <a:t>C</a:t>
                  </a:r>
                  <a:endParaRPr lang="en-CM" sz="4800" dirty="0">
                    <a:solidFill>
                      <a:srgbClr val="FFD2AA"/>
                    </a:solidFill>
                    <a:latin typeface="DAGGERSQUARE" pitchFamily="50" charset="0"/>
                  </a:endParaRPr>
                </a:p>
              </p:txBody>
            </p:sp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25DFE53-3D97-DD8A-575A-B517386DB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8429" y="2431008"/>
                <a:ext cx="4154984" cy="4154984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5CC449-7F26-2000-0992-9B2FE841BA30}"/>
                  </a:ext>
                </a:extLst>
              </p:cNvPr>
              <p:cNvSpPr txBox="1"/>
              <p:nvPr/>
            </p:nvSpPr>
            <p:spPr>
              <a:xfrm>
                <a:off x="1877051" y="4607948"/>
                <a:ext cx="53258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fr-FR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Voice Notifications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AF694-9D42-8A0A-F537-DCB9BDE3B0B2}"/>
                  </a:ext>
                </a:extLst>
              </p:cNvPr>
              <p:cNvSpPr txBox="1"/>
              <p:nvPr/>
            </p:nvSpPr>
            <p:spPr>
              <a:xfrm>
                <a:off x="1880441" y="2167477"/>
                <a:ext cx="72751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fr-FR" sz="3200" dirty="0" err="1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Integrate</a:t>
                </a:r>
                <a:r>
                  <a:rPr lang="fr-FR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 </a:t>
                </a:r>
                <a:r>
                  <a:rPr lang="fr-FR" sz="3200" dirty="0" err="1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with</a:t>
                </a:r>
                <a:r>
                  <a:rPr lang="fr-FR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 Navigation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0EA705-940A-DE63-BFB4-89A76517FBEB}"/>
                  </a:ext>
                </a:extLst>
              </p:cNvPr>
              <p:cNvSpPr txBox="1"/>
              <p:nvPr/>
            </p:nvSpPr>
            <p:spPr>
              <a:xfrm>
                <a:off x="1880442" y="3409031"/>
                <a:ext cx="48494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Location Tracking</a:t>
                </a:r>
                <a:endParaRPr lang="en-CM" sz="3200" dirty="0">
                  <a:latin typeface="Roboto Mono Medium" panose="00000009000000000000" pitchFamily="49" charset="0"/>
                  <a:ea typeface="Roboto Mono Medium" panose="00000009000000000000" pitchFamily="49" charset="0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5BDE30-3828-B618-D42C-E16DAFB7FE7F}"/>
                </a:ext>
              </a:extLst>
            </p:cNvPr>
            <p:cNvSpPr txBox="1"/>
            <p:nvPr/>
          </p:nvSpPr>
          <p:spPr>
            <a:xfrm>
              <a:off x="1317412" y="212793"/>
              <a:ext cx="693230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obo Std" panose="020B0803040709020204" pitchFamily="34" charset="0"/>
                  <a:ea typeface="Roboto Mono Medium" panose="00000009000000000000" pitchFamily="49" charset="0"/>
                </a:rPr>
                <a:t>Functional</a:t>
              </a:r>
            </a:p>
            <a:p>
              <a:pPr algn="ctr"/>
              <a:r>
                <a:rPr lang="en-US" sz="5400" dirty="0">
                  <a:solidFill>
                    <a:prstClr val="white"/>
                  </a:solidFill>
                  <a:latin typeface="Hobo Std" panose="020B0803040709020204" pitchFamily="34" charset="0"/>
                  <a:ea typeface="Roboto Mono Medium" panose="00000009000000000000" pitchFamily="49" charset="0"/>
                </a:rPr>
                <a:t>requirements</a:t>
              </a:r>
              <a:endParaRPr lang="en-CM" sz="1050" dirty="0">
                <a:latin typeface="Hobo Std" panose="020B080304070902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6B26A15-FD25-B282-F7E0-2343D06F3B59}"/>
              </a:ext>
            </a:extLst>
          </p:cNvPr>
          <p:cNvGrpSpPr/>
          <p:nvPr/>
        </p:nvGrpSpPr>
        <p:grpSpPr>
          <a:xfrm>
            <a:off x="-10263371" y="-6058"/>
            <a:ext cx="11304683" cy="6858000"/>
            <a:chOff x="-5665971" y="-6058"/>
            <a:chExt cx="11304683" cy="6858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9BBBF7-04C4-A204-64E7-FE6DFA017144}"/>
                </a:ext>
              </a:extLst>
            </p:cNvPr>
            <p:cNvGrpSpPr/>
            <p:nvPr/>
          </p:nvGrpSpPr>
          <p:grpSpPr>
            <a:xfrm>
              <a:off x="-5665971" y="-6058"/>
              <a:ext cx="11304683" cy="6858000"/>
              <a:chOff x="-3333143" y="0"/>
              <a:chExt cx="11304683" cy="6858000"/>
            </a:xfrm>
            <a:solidFill>
              <a:schemeClr val="bg1">
                <a:lumMod val="50000"/>
                <a:lumOff val="50000"/>
              </a:schemeClr>
            </a:solidFill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486246-CA2D-3974-0FAF-7D0DF1DE6791}"/>
                  </a:ext>
                </a:extLst>
              </p:cNvPr>
              <p:cNvSpPr/>
              <p:nvPr/>
            </p:nvSpPr>
            <p:spPr>
              <a:xfrm>
                <a:off x="-3333143" y="0"/>
                <a:ext cx="10686473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M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35E7AF-ECEF-79AF-FC9F-8C2830B33BA3}"/>
                  </a:ext>
                </a:extLst>
              </p:cNvPr>
              <p:cNvSpPr txBox="1"/>
              <p:nvPr/>
            </p:nvSpPr>
            <p:spPr>
              <a:xfrm>
                <a:off x="7279992" y="332475"/>
                <a:ext cx="691548" cy="895290"/>
              </a:xfrm>
              <a:prstGeom prst="round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DAGGERSQUARE" pitchFamily="50" charset="0"/>
                  </a:rPr>
                  <a:t>D</a:t>
                </a:r>
                <a:endParaRPr lang="en-CM" sz="4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DAGGERSQUARE" pitchFamily="50" charset="0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BA68D0-A32A-5289-90D4-366C15BA3CCA}"/>
                </a:ext>
              </a:extLst>
            </p:cNvPr>
            <p:cNvSpPr txBox="1"/>
            <p:nvPr/>
          </p:nvSpPr>
          <p:spPr>
            <a:xfrm>
              <a:off x="-5291802" y="392135"/>
              <a:ext cx="1002272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obo Std" panose="020B0803040709020204" pitchFamily="34" charset="0"/>
                  <a:ea typeface="Roboto Mono Medium" panose="00000009000000000000" pitchFamily="49" charset="0"/>
                </a:rPr>
                <a:t>Non-functional </a:t>
              </a:r>
              <a:r>
                <a:rPr lang="en-US" sz="5400" dirty="0">
                  <a:solidFill>
                    <a:prstClr val="white"/>
                  </a:solidFill>
                  <a:latin typeface="Hobo Std" panose="020B0803040709020204" pitchFamily="34" charset="0"/>
                  <a:ea typeface="Roboto Mono Medium" panose="00000009000000000000" pitchFamily="49" charset="0"/>
                </a:rPr>
                <a:t>requirements</a:t>
              </a:r>
              <a:endParaRPr lang="en-CM" sz="1050" dirty="0">
                <a:latin typeface="Hobo Std" panose="020B0803040709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53A3422-7F8A-5B29-8616-10CD915D0D03}"/>
                </a:ext>
              </a:extLst>
            </p:cNvPr>
            <p:cNvSpPr txBox="1"/>
            <p:nvPr/>
          </p:nvSpPr>
          <p:spPr>
            <a:xfrm>
              <a:off x="-5015643" y="1851325"/>
              <a:ext cx="3729220" cy="314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fr-FR" sz="2800" dirty="0" err="1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Responsiveness</a:t>
              </a:r>
              <a:endParaRPr lang="fr-FR" sz="2800" dirty="0"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fr-FR" sz="2800" dirty="0" err="1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Accuracy</a:t>
              </a:r>
              <a:endParaRPr lang="fr-FR" sz="2800" dirty="0"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fr-FR" sz="2800" dirty="0" err="1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Usability</a:t>
              </a:r>
              <a:endParaRPr lang="fr-FR" sz="2800" dirty="0"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EAEF638-62DE-BBD5-0D1B-3F2D8090F789}"/>
                </a:ext>
              </a:extLst>
            </p:cNvPr>
            <p:cNvSpPr txBox="1"/>
            <p:nvPr/>
          </p:nvSpPr>
          <p:spPr>
            <a:xfrm>
              <a:off x="-1112554" y="1898039"/>
              <a:ext cx="5267059" cy="314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fr-FR" sz="2800" dirty="0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Offline </a:t>
              </a:r>
              <a:r>
                <a:rPr lang="fr-FR" sz="2800" dirty="0" err="1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functionality</a:t>
              </a:r>
              <a:endParaRPr lang="fr-FR" sz="2800" dirty="0"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fr-FR" sz="2800" dirty="0" err="1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Accessibity</a:t>
              </a:r>
              <a:endParaRPr lang="fr-FR" sz="2800" dirty="0"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fr-FR" sz="2800" dirty="0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8455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00162 L 0.76341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79649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1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81901 0.002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5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4.07407E-6 L 0.84245 0.003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2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842402-CB4F-9052-1F77-C7AB1314E4EE}"/>
              </a:ext>
            </a:extLst>
          </p:cNvPr>
          <p:cNvSpPr txBox="1"/>
          <p:nvPr/>
        </p:nvSpPr>
        <p:spPr>
          <a:xfrm>
            <a:off x="3010431" y="1940828"/>
            <a:ext cx="87609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Admin requirements</a:t>
            </a:r>
            <a:endParaRPr lang="en-CM" sz="88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8C2EE1-4115-7238-5809-7E3B642DA63E}"/>
              </a:ext>
            </a:extLst>
          </p:cNvPr>
          <p:cNvGrpSpPr/>
          <p:nvPr/>
        </p:nvGrpSpPr>
        <p:grpSpPr>
          <a:xfrm>
            <a:off x="-8309976" y="-3014"/>
            <a:ext cx="11140557" cy="6858000"/>
            <a:chOff x="986424" y="35086"/>
            <a:chExt cx="11140557" cy="685800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B8066F-60E2-24B4-50B9-A8D8237084DD}"/>
                </a:ext>
              </a:extLst>
            </p:cNvPr>
            <p:cNvGrpSpPr/>
            <p:nvPr/>
          </p:nvGrpSpPr>
          <p:grpSpPr>
            <a:xfrm>
              <a:off x="986424" y="35086"/>
              <a:ext cx="11140557" cy="6858000"/>
              <a:chOff x="1933480" y="9686"/>
              <a:chExt cx="11140557" cy="685800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9971906-9FAE-FCF7-0187-0BA8ABCE5C21}"/>
                  </a:ext>
                </a:extLst>
              </p:cNvPr>
              <p:cNvGrpSpPr/>
              <p:nvPr/>
            </p:nvGrpSpPr>
            <p:grpSpPr>
              <a:xfrm>
                <a:off x="1933480" y="9686"/>
                <a:ext cx="11140557" cy="6858000"/>
                <a:chOff x="1570622" y="0"/>
                <a:chExt cx="11140557" cy="685800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EB40F90-3090-AB10-1ECB-5A8499399B38}"/>
                    </a:ext>
                  </a:extLst>
                </p:cNvPr>
                <p:cNvGrpSpPr/>
                <p:nvPr/>
              </p:nvGrpSpPr>
              <p:grpSpPr>
                <a:xfrm>
                  <a:off x="1570622" y="0"/>
                  <a:ext cx="11140557" cy="6858000"/>
                  <a:chOff x="-83126" y="99080"/>
                  <a:chExt cx="11140557" cy="6858000"/>
                </a:xfrm>
                <a:solidFill>
                  <a:srgbClr val="303030"/>
                </a:solidFill>
                <a:effectLst>
                  <a:outerShdw blurRad="254000" dist="88900" algn="l" rotWithShape="0">
                    <a:prstClr val="black">
                      <a:alpha val="51000"/>
                    </a:prstClr>
                  </a:outerShdw>
                </a:effectLst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7A5E8275-5BDC-61CB-7BFF-69DA233241BE}"/>
                      </a:ext>
                    </a:extLst>
                  </p:cNvPr>
                  <p:cNvSpPr/>
                  <p:nvPr/>
                </p:nvSpPr>
                <p:spPr>
                  <a:xfrm>
                    <a:off x="-83126" y="99080"/>
                    <a:ext cx="10686473" cy="68580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M" dirty="0">
                      <a:solidFill>
                        <a:schemeClr val="accent1">
                          <a:lumMod val="50000"/>
                        </a:schemeClr>
                      </a:solidFill>
                    </a:endParaRPr>
                  </a:p>
                </p:txBody>
              </p: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4528B88C-3A12-CF25-F412-D90D093906E3}"/>
                      </a:ext>
                    </a:extLst>
                  </p:cNvPr>
                  <p:cNvGrpSpPr/>
                  <p:nvPr/>
                </p:nvGrpSpPr>
                <p:grpSpPr>
                  <a:xfrm>
                    <a:off x="10503673" y="3020093"/>
                    <a:ext cx="553758" cy="830997"/>
                    <a:chOff x="10503673" y="3020093"/>
                    <a:chExt cx="553758" cy="830997"/>
                  </a:xfrm>
                  <a:grpFill/>
                </p:grpSpPr>
                <p:sp>
                  <p:nvSpPr>
                    <p:cNvPr id="5" name="Rectangle: Rounded Corners 4">
                      <a:extLst>
                        <a:ext uri="{FF2B5EF4-FFF2-40B4-BE49-F238E27FC236}">
                          <a16:creationId xmlns:a16="http://schemas.microsoft.com/office/drawing/2014/main" id="{AAC257BF-3E24-E554-7F9C-5BFA66424B4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0392837" y="3162752"/>
                      <a:ext cx="757382" cy="535709"/>
                    </a:xfrm>
                    <a:prstGeom prst="round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M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6A98097C-3691-1D56-A9C8-EA8C8612AA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21721" y="3020093"/>
                      <a:ext cx="535710" cy="830997"/>
                    </a:xfrm>
                    <a:prstGeom prst="rect">
                      <a:avLst/>
                    </a:prstGeom>
                    <a:grpFill/>
                    <a:effectLst>
                      <a:softEdge rad="1270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800" dirty="0">
                          <a:solidFill>
                            <a:srgbClr val="CDC4A7"/>
                          </a:solidFill>
                          <a:latin typeface="DAGGERSQUARE" pitchFamily="50" charset="0"/>
                        </a:rPr>
                        <a:t>A</a:t>
                      </a:r>
                      <a:endParaRPr lang="en-CM" sz="4800" dirty="0">
                        <a:solidFill>
                          <a:srgbClr val="CDC4A7"/>
                        </a:solidFill>
                        <a:latin typeface="DAGGERSQUARE" pitchFamily="50" charset="0"/>
                      </a:endParaRPr>
                    </a:p>
                  </p:txBody>
                </p:sp>
              </p:grp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1E061D3-A73F-60D9-6A5B-65C9FD890CCF}"/>
                    </a:ext>
                  </a:extLst>
                </p:cNvPr>
                <p:cNvSpPr txBox="1"/>
                <p:nvPr/>
              </p:nvSpPr>
              <p:spPr>
                <a:xfrm>
                  <a:off x="3410164" y="2519084"/>
                  <a:ext cx="48071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Wingdings" panose="05000000000000000000" pitchFamily="2" charset="2"/>
                    <a:buChar char="ü"/>
                  </a:pPr>
                  <a:r>
                    <a:rPr lang="en-US" sz="3200" dirty="0">
                      <a:latin typeface="Roboto Mono Medium" panose="00000009000000000000" pitchFamily="49" charset="0"/>
                      <a:ea typeface="Roboto Mono Medium" panose="00000009000000000000" pitchFamily="49" charset="0"/>
                    </a:rPr>
                    <a:t>User Management</a:t>
                  </a:r>
                  <a:endParaRPr lang="en-CM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4E4316-C3BD-5FF0-364D-6D753DC1B877}"/>
                    </a:ext>
                  </a:extLst>
                </p:cNvPr>
                <p:cNvSpPr txBox="1"/>
                <p:nvPr/>
              </p:nvSpPr>
              <p:spPr>
                <a:xfrm>
                  <a:off x="3410164" y="4812617"/>
                  <a:ext cx="485139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Wingdings" panose="05000000000000000000" pitchFamily="2" charset="2"/>
                    <a:buChar char="ü"/>
                  </a:pPr>
                  <a:r>
                    <a:rPr lang="en-US" sz="3200" dirty="0">
                      <a:latin typeface="Roboto Mono Medium" panose="00000009000000000000" pitchFamily="49" charset="0"/>
                      <a:ea typeface="Roboto Mono Medium" panose="00000009000000000000" pitchFamily="49" charset="0"/>
                    </a:rPr>
                    <a:t>System Updates</a:t>
                  </a:r>
                  <a:endParaRPr lang="en-CM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7296609-2C84-EA55-F25C-3A072B369421}"/>
                    </a:ext>
                  </a:extLst>
                </p:cNvPr>
                <p:cNvSpPr txBox="1"/>
                <p:nvPr/>
              </p:nvSpPr>
              <p:spPr>
                <a:xfrm>
                  <a:off x="3410164" y="3615274"/>
                  <a:ext cx="48071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Wingdings" panose="05000000000000000000" pitchFamily="2" charset="2"/>
                    <a:buChar char="ü"/>
                  </a:pPr>
                  <a:r>
                    <a:rPr lang="en-US" sz="3200" dirty="0">
                      <a:latin typeface="Roboto Mono Medium" panose="00000009000000000000" pitchFamily="49" charset="0"/>
                      <a:ea typeface="Roboto Mono Medium" panose="00000009000000000000" pitchFamily="49" charset="0"/>
                    </a:rPr>
                    <a:t>Data Analytics</a:t>
                  </a:r>
                  <a:endParaRPr lang="en-CM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endParaRP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EFD36A8-DB77-CA12-E2B2-5BACA34ABA15}"/>
                  </a:ext>
                </a:extLst>
              </p:cNvPr>
              <p:cNvSpPr txBox="1"/>
              <p:nvPr/>
            </p:nvSpPr>
            <p:spPr>
              <a:xfrm>
                <a:off x="2190696" y="264907"/>
                <a:ext cx="693230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obo Std" panose="020B0803040709020204" pitchFamily="34" charset="0"/>
                    <a:ea typeface="Roboto Mono Medium" panose="00000009000000000000" pitchFamily="49" charset="0"/>
                  </a:rPr>
                  <a:t>Functional</a:t>
                </a:r>
              </a:p>
              <a:p>
                <a:pPr algn="ctr"/>
                <a:r>
                  <a:rPr lang="en-US" sz="5400" dirty="0">
                    <a:solidFill>
                      <a:prstClr val="white"/>
                    </a:solidFill>
                    <a:latin typeface="Hobo Std" panose="020B0803040709020204" pitchFamily="34" charset="0"/>
                    <a:ea typeface="Roboto Mono Medium" panose="00000009000000000000" pitchFamily="49" charset="0"/>
                  </a:rPr>
                  <a:t>requirements</a:t>
                </a:r>
                <a:endParaRPr lang="en-CM" sz="1050" dirty="0">
                  <a:latin typeface="Hobo Std" panose="020B0803040709020204" pitchFamily="34" charset="0"/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B587C6-704C-A3FF-D91A-1E86D55A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545" y="1315465"/>
              <a:ext cx="4066262" cy="44503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AA68D2-6684-58C1-8905-C159B90524C1}"/>
              </a:ext>
            </a:extLst>
          </p:cNvPr>
          <p:cNvGrpSpPr/>
          <p:nvPr/>
        </p:nvGrpSpPr>
        <p:grpSpPr>
          <a:xfrm>
            <a:off x="-8928359" y="0"/>
            <a:ext cx="11225772" cy="6858000"/>
            <a:chOff x="990341" y="0"/>
            <a:chExt cx="11225772" cy="68580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B981CFD-714E-F962-7ED0-65F42A2B2245}"/>
                </a:ext>
              </a:extLst>
            </p:cNvPr>
            <p:cNvGrpSpPr/>
            <p:nvPr/>
          </p:nvGrpSpPr>
          <p:grpSpPr>
            <a:xfrm>
              <a:off x="990341" y="0"/>
              <a:ext cx="11225772" cy="6858000"/>
              <a:chOff x="622041" y="0"/>
              <a:chExt cx="11225772" cy="68580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42B4FF4-F25C-7532-0728-828AED019D15}"/>
                  </a:ext>
                </a:extLst>
              </p:cNvPr>
              <p:cNvGrpSpPr/>
              <p:nvPr/>
            </p:nvGrpSpPr>
            <p:grpSpPr>
              <a:xfrm>
                <a:off x="622041" y="0"/>
                <a:ext cx="11225772" cy="6858000"/>
                <a:chOff x="747229" y="0"/>
                <a:chExt cx="11225772" cy="685800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EBA091E-6776-B838-B9AC-6D08451A09E2}"/>
                    </a:ext>
                  </a:extLst>
                </p:cNvPr>
                <p:cNvGrpSpPr/>
                <p:nvPr/>
              </p:nvGrpSpPr>
              <p:grpSpPr>
                <a:xfrm>
                  <a:off x="747229" y="0"/>
                  <a:ext cx="11225772" cy="6858000"/>
                  <a:chOff x="-1183341" y="0"/>
                  <a:chExt cx="11225772" cy="6858000"/>
                </a:xfrm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0" dist="88900" algn="l" rotWithShape="0">
                    <a:prstClr val="black">
                      <a:alpha val="51000"/>
                    </a:prstClr>
                  </a:outerShdw>
                </a:effectLst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F3EFC13A-A735-F110-A531-38644DF0B175}"/>
                      </a:ext>
                    </a:extLst>
                  </p:cNvPr>
                  <p:cNvSpPr/>
                  <p:nvPr/>
                </p:nvSpPr>
                <p:spPr>
                  <a:xfrm>
                    <a:off x="-1183341" y="0"/>
                    <a:ext cx="10686473" cy="685800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M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791A31A-73A7-A7B5-007D-A182861A27AE}"/>
                      </a:ext>
                    </a:extLst>
                  </p:cNvPr>
                  <p:cNvSpPr txBox="1"/>
                  <p:nvPr/>
                </p:nvSpPr>
                <p:spPr>
                  <a:xfrm>
                    <a:off x="9350883" y="2077479"/>
                    <a:ext cx="691548" cy="895290"/>
                  </a:xfrm>
                  <a:prstGeom prst="round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800" dirty="0">
                        <a:solidFill>
                          <a:srgbClr val="CDC4A7"/>
                        </a:solidFill>
                        <a:latin typeface="DAGGERSQUARE" pitchFamily="50" charset="0"/>
                      </a:rPr>
                      <a:t>B</a:t>
                    </a:r>
                    <a:endParaRPr lang="en-CM" sz="4800" dirty="0">
                      <a:solidFill>
                        <a:srgbClr val="CDC4A7"/>
                      </a:solidFill>
                      <a:latin typeface="DAGGERSQUARE" pitchFamily="50" charset="0"/>
                    </a:endParaRPr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616243-6BC2-9965-7987-1F9849A014E0}"/>
                    </a:ext>
                  </a:extLst>
                </p:cNvPr>
                <p:cNvSpPr txBox="1"/>
                <p:nvPr/>
              </p:nvSpPr>
              <p:spPr>
                <a:xfrm>
                  <a:off x="1538788" y="4976571"/>
                  <a:ext cx="3618349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Wingdings" panose="05000000000000000000" pitchFamily="2" charset="2"/>
                    <a:buChar char="ü"/>
                  </a:pPr>
                  <a:r>
                    <a:rPr lang="fr-FR" sz="3200" dirty="0">
                      <a:latin typeface="Roboto Mono Medium" panose="00000009000000000000" pitchFamily="49" charset="0"/>
                      <a:ea typeface="Roboto Mono Medium" panose="00000009000000000000" pitchFamily="49" charset="0"/>
                    </a:rPr>
                    <a:t>Analyse User Reports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5AF6AB9-F1C1-FC5B-6576-A613427630D6}"/>
                    </a:ext>
                  </a:extLst>
                </p:cNvPr>
                <p:cNvSpPr txBox="1"/>
                <p:nvPr/>
              </p:nvSpPr>
              <p:spPr>
                <a:xfrm>
                  <a:off x="1415562" y="1328792"/>
                  <a:ext cx="301970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Wingdings" panose="05000000000000000000" pitchFamily="2" charset="2"/>
                    <a:buChar char="ü"/>
                  </a:pPr>
                  <a:r>
                    <a:rPr lang="fr-FR" sz="3200" dirty="0">
                      <a:latin typeface="Roboto Mono Medium" panose="00000009000000000000" pitchFamily="49" charset="0"/>
                      <a:ea typeface="Roboto Mono Medium" panose="00000009000000000000" pitchFamily="49" charset="0"/>
                    </a:rPr>
                    <a:t>Manage Road </a:t>
                  </a:r>
                  <a:r>
                    <a:rPr lang="fr-FR" sz="3200" dirty="0" err="1">
                      <a:latin typeface="Roboto Mono Medium" panose="00000009000000000000" pitchFamily="49" charset="0"/>
                      <a:ea typeface="Roboto Mono Medium" panose="00000009000000000000" pitchFamily="49" charset="0"/>
                    </a:rPr>
                    <a:t>sign</a:t>
                  </a:r>
                  <a:r>
                    <a:rPr lang="fr-FR" sz="3200" dirty="0">
                      <a:latin typeface="Roboto Mono Medium" panose="00000009000000000000" pitchFamily="49" charset="0"/>
                      <a:ea typeface="Roboto Mono Medium" panose="00000009000000000000" pitchFamily="49" charset="0"/>
                    </a:rPr>
                    <a:t> </a:t>
                  </a:r>
                  <a:r>
                    <a:rPr lang="en-US" sz="3200" dirty="0">
                      <a:latin typeface="Roboto Mono Medium" panose="00000009000000000000" pitchFamily="49" charset="0"/>
                      <a:ea typeface="Roboto Mono Medium" panose="00000009000000000000" pitchFamily="49" charset="0"/>
                    </a:rPr>
                    <a:t>Database</a:t>
                  </a:r>
                  <a:endParaRPr lang="fr-FR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899F35-F6A8-7C5B-6C0C-BD2AEF23ED2D}"/>
                    </a:ext>
                  </a:extLst>
                </p:cNvPr>
                <p:cNvSpPr txBox="1"/>
                <p:nvPr/>
              </p:nvSpPr>
              <p:spPr>
                <a:xfrm>
                  <a:off x="1379021" y="3363980"/>
                  <a:ext cx="3841743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457200" indent="-457200">
                    <a:buFont typeface="Wingdings" panose="05000000000000000000" pitchFamily="2" charset="2"/>
                    <a:buChar char="ü"/>
                  </a:pPr>
                  <a:r>
                    <a:rPr lang="en-US" sz="3200" dirty="0">
                      <a:latin typeface="Roboto Mono Medium" panose="00000009000000000000" pitchFamily="49" charset="0"/>
                      <a:ea typeface="Roboto Mono Medium" panose="00000009000000000000" pitchFamily="49" charset="0"/>
                    </a:rPr>
                    <a:t>Publish Road State Updates</a:t>
                  </a:r>
                  <a:endParaRPr lang="en-CM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endParaRP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D01C5B8-2742-0621-0EFE-E9BC47EA4DF8}"/>
                  </a:ext>
                </a:extLst>
              </p:cNvPr>
              <p:cNvSpPr txBox="1"/>
              <p:nvPr/>
            </p:nvSpPr>
            <p:spPr>
              <a:xfrm>
                <a:off x="1179806" y="238200"/>
                <a:ext cx="937954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obo Std" panose="020B0803040709020204" pitchFamily="34" charset="0"/>
                    <a:ea typeface="Roboto Mono Medium" panose="00000009000000000000" pitchFamily="49" charset="0"/>
                  </a:rPr>
                  <a:t>Functional </a:t>
                </a:r>
                <a:r>
                  <a:rPr lang="en-US" sz="5400" dirty="0">
                    <a:solidFill>
                      <a:prstClr val="white"/>
                    </a:solidFill>
                    <a:latin typeface="Hobo Std" panose="020B0803040709020204" pitchFamily="34" charset="0"/>
                    <a:ea typeface="Roboto Mono Medium" panose="00000009000000000000" pitchFamily="49" charset="0"/>
                  </a:rPr>
                  <a:t>requirements</a:t>
                </a:r>
                <a:endParaRPr lang="en-CM" sz="1050" dirty="0">
                  <a:latin typeface="Hobo Std" panose="020B0803040709020204" pitchFamily="34" charset="0"/>
                </a:endParaRP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E9302F-3754-58E2-96BC-1F155E3E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50428" y="1141868"/>
              <a:ext cx="5305780" cy="530578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423424-575C-E2A8-CA2C-88E926631C60}"/>
              </a:ext>
            </a:extLst>
          </p:cNvPr>
          <p:cNvGrpSpPr/>
          <p:nvPr/>
        </p:nvGrpSpPr>
        <p:grpSpPr>
          <a:xfrm>
            <a:off x="-9510898" y="0"/>
            <a:ext cx="11187221" cy="6858000"/>
            <a:chOff x="97559" y="0"/>
            <a:chExt cx="11187221" cy="68580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1CCD55A-3AFE-B256-85CF-A62B9A290B80}"/>
                </a:ext>
              </a:extLst>
            </p:cNvPr>
            <p:cNvGrpSpPr/>
            <p:nvPr/>
          </p:nvGrpSpPr>
          <p:grpSpPr>
            <a:xfrm>
              <a:off x="97559" y="0"/>
              <a:ext cx="11187221" cy="6858000"/>
              <a:chOff x="562017" y="0"/>
              <a:chExt cx="11187221" cy="685800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2B2A065-1574-6F80-76D6-ECC5EE752257}"/>
                  </a:ext>
                </a:extLst>
              </p:cNvPr>
              <p:cNvGrpSpPr/>
              <p:nvPr/>
            </p:nvGrpSpPr>
            <p:grpSpPr>
              <a:xfrm>
                <a:off x="562017" y="0"/>
                <a:ext cx="11187221" cy="6858000"/>
                <a:chOff x="1006517" y="0"/>
                <a:chExt cx="11187221" cy="685800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CED0A62D-6918-BDB6-D387-0A5996A45690}"/>
                    </a:ext>
                  </a:extLst>
                </p:cNvPr>
                <p:cNvGrpSpPr/>
                <p:nvPr/>
              </p:nvGrpSpPr>
              <p:grpSpPr>
                <a:xfrm>
                  <a:off x="1006517" y="0"/>
                  <a:ext cx="11187221" cy="6858000"/>
                  <a:chOff x="1354863" y="0"/>
                  <a:chExt cx="11187221" cy="6858000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1F94BAA-A0AE-CDA5-594E-9B6C4DA81BD9}"/>
                      </a:ext>
                    </a:extLst>
                  </p:cNvPr>
                  <p:cNvGrpSpPr/>
                  <p:nvPr/>
                </p:nvGrpSpPr>
                <p:grpSpPr>
                  <a:xfrm>
                    <a:off x="1354863" y="0"/>
                    <a:ext cx="11187221" cy="6858000"/>
                    <a:chOff x="-2311265" y="0"/>
                    <a:chExt cx="11187221" cy="6858000"/>
                  </a:xfrm>
                  <a:solidFill>
                    <a:schemeClr val="bg1">
                      <a:lumMod val="65000"/>
                      <a:lumOff val="35000"/>
                    </a:schemeClr>
                  </a:solidFill>
                  <a:effectLst>
                    <a:outerShdw blurRad="254000" dist="88900" algn="l" rotWithShape="0">
                      <a:prstClr val="black">
                        <a:alpha val="51000"/>
                      </a:prstClr>
                    </a:outerShdw>
                  </a:effectLst>
                </p:grpSpPr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DD3A8220-96C2-A73D-30AB-F91C724BC5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311265" y="0"/>
                      <a:ext cx="10686473" cy="685800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M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E3FC0CDE-5A46-FC42-6146-E1064148DE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84408" y="1182189"/>
                      <a:ext cx="691548" cy="895290"/>
                    </a:xfrm>
                    <a:prstGeom prst="round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800" dirty="0">
                          <a:solidFill>
                            <a:srgbClr val="FFD2AA"/>
                          </a:solidFill>
                          <a:latin typeface="DAGGERSQUARE" pitchFamily="50" charset="0"/>
                        </a:rPr>
                        <a:t>C</a:t>
                      </a:r>
                      <a:endParaRPr lang="en-CM" sz="4800" dirty="0">
                        <a:solidFill>
                          <a:srgbClr val="FFD2AA"/>
                        </a:solidFill>
                        <a:latin typeface="DAGGERSQUARE" pitchFamily="50" charset="0"/>
                      </a:endParaRPr>
                    </a:p>
                  </p:txBody>
                </p: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05CC449-7F26-2000-0992-9B2FE841BA30}"/>
                      </a:ext>
                    </a:extLst>
                  </p:cNvPr>
                  <p:cNvSpPr txBox="1"/>
                  <p:nvPr/>
                </p:nvSpPr>
                <p:spPr>
                  <a:xfrm>
                    <a:off x="1771948" y="4899691"/>
                    <a:ext cx="436744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457200" indent="-457200">
                      <a:buFont typeface="Wingdings" panose="05000000000000000000" pitchFamily="2" charset="2"/>
                      <a:buChar char="ü"/>
                    </a:pPr>
                    <a:r>
                      <a:rPr lang="fr-FR" sz="3200" dirty="0" err="1">
                        <a:latin typeface="Roboto Mono Medium" panose="00000009000000000000" pitchFamily="49" charset="0"/>
                        <a:ea typeface="Roboto Mono Medium" panose="00000009000000000000" pitchFamily="49" charset="0"/>
                      </a:rPr>
                      <a:t>Maintainability</a:t>
                    </a:r>
                    <a:endParaRPr lang="fr-FR" sz="3200" dirty="0">
                      <a:latin typeface="Roboto Mono Medium" panose="00000009000000000000" pitchFamily="49" charset="0"/>
                      <a:ea typeface="Roboto Mono Medium" panose="00000009000000000000" pitchFamily="49" charset="0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09AF694-9D42-8A0A-F537-DCB9BDE3B0B2}"/>
                      </a:ext>
                    </a:extLst>
                  </p:cNvPr>
                  <p:cNvSpPr txBox="1"/>
                  <p:nvPr/>
                </p:nvSpPr>
                <p:spPr>
                  <a:xfrm>
                    <a:off x="1843864" y="1637982"/>
                    <a:ext cx="272240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457200" indent="-457200">
                      <a:buFont typeface="Wingdings" panose="05000000000000000000" pitchFamily="2" charset="2"/>
                      <a:buChar char="ü"/>
                    </a:pPr>
                    <a:r>
                      <a:rPr lang="fr-FR" sz="3200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rPr>
                      <a:t>Security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70EA705-940A-DE63-BFB4-89A76517FBEB}"/>
                      </a:ext>
                    </a:extLst>
                  </p:cNvPr>
                  <p:cNvSpPr txBox="1"/>
                  <p:nvPr/>
                </p:nvSpPr>
                <p:spPr>
                  <a:xfrm>
                    <a:off x="1843864" y="2724616"/>
                    <a:ext cx="332957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457200" indent="-457200">
                      <a:buFont typeface="Wingdings" panose="05000000000000000000" pitchFamily="2" charset="2"/>
                      <a:buChar char="ü"/>
                    </a:pPr>
                    <a:r>
                      <a:rPr lang="en-US" sz="3200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rPr>
                      <a:t>Scalability</a:t>
                    </a:r>
                    <a:endParaRPr lang="en-CM" sz="3200" dirty="0">
                      <a:latin typeface="Roboto Mono Medium" panose="00000009000000000000" pitchFamily="49" charset="0"/>
                      <a:ea typeface="Roboto Mono Medium" panose="00000009000000000000" pitchFamily="49" charset="0"/>
                    </a:endParaRPr>
                  </a:p>
                </p:txBody>
              </p:sp>
            </p:grp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25BDE30-3828-B618-D42C-E16DAFB7FE7F}"/>
                    </a:ext>
                  </a:extLst>
                </p:cNvPr>
                <p:cNvSpPr txBox="1"/>
                <p:nvPr/>
              </p:nvSpPr>
              <p:spPr>
                <a:xfrm>
                  <a:off x="1317412" y="212793"/>
                  <a:ext cx="9757195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5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Hobo Std" panose="020B0803040709020204" pitchFamily="34" charset="0"/>
                      <a:ea typeface="Roboto Mono Medium" panose="00000009000000000000" pitchFamily="49" charset="0"/>
                    </a:rPr>
                    <a:t>Non-functional</a:t>
                  </a:r>
                  <a:r>
                    <a:rPr lang="en-US" sz="5400" dirty="0">
                      <a:solidFill>
                        <a:prstClr val="white"/>
                      </a:solidFill>
                      <a:latin typeface="Hobo Std" panose="020B0803040709020204" pitchFamily="34" charset="0"/>
                      <a:ea typeface="Roboto Mono Medium" panose="00000009000000000000" pitchFamily="49" charset="0"/>
                    </a:rPr>
                    <a:t> requirements</a:t>
                  </a:r>
                  <a:endParaRPr lang="en-CM" sz="1050" dirty="0">
                    <a:latin typeface="Hobo Std" panose="020B0803040709020204" pitchFamily="34" charset="0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8026CF-278A-4762-C04B-2F06BDD0BAE2}"/>
                  </a:ext>
                </a:extLst>
              </p:cNvPr>
              <p:cNvSpPr txBox="1"/>
              <p:nvPr/>
            </p:nvSpPr>
            <p:spPr>
              <a:xfrm>
                <a:off x="1087687" y="3811077"/>
                <a:ext cx="33295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sz="3200" dirty="0">
                    <a:latin typeface="Roboto Mono Medium" panose="00000009000000000000" pitchFamily="49" charset="0"/>
                    <a:ea typeface="Roboto Mono Medium" panose="00000009000000000000" pitchFamily="49" charset="0"/>
                  </a:rPr>
                  <a:t>Reliability</a:t>
                </a:r>
                <a:endParaRPr lang="en-CM" sz="3200" dirty="0">
                  <a:latin typeface="Roboto Mono Medium" panose="00000009000000000000" pitchFamily="49" charset="0"/>
                  <a:ea typeface="Roboto Mono Medium" panose="00000009000000000000" pitchFamily="49" charset="0"/>
                </a:endParaRPr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D355103-DDC7-4631-0473-7D0C7FB84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962" y="1231816"/>
              <a:ext cx="4543884" cy="454388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6B26A15-FD25-B282-F7E0-2343D06F3B59}"/>
              </a:ext>
            </a:extLst>
          </p:cNvPr>
          <p:cNvGrpSpPr/>
          <p:nvPr/>
        </p:nvGrpSpPr>
        <p:grpSpPr>
          <a:xfrm>
            <a:off x="-10263371" y="-6058"/>
            <a:ext cx="11304683" cy="6858000"/>
            <a:chOff x="-5665971" y="-6058"/>
            <a:chExt cx="11304683" cy="6858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9BBBF7-04C4-A204-64E7-FE6DFA017144}"/>
                </a:ext>
              </a:extLst>
            </p:cNvPr>
            <p:cNvGrpSpPr/>
            <p:nvPr/>
          </p:nvGrpSpPr>
          <p:grpSpPr>
            <a:xfrm>
              <a:off x="-5665971" y="-6058"/>
              <a:ext cx="11304683" cy="6858000"/>
              <a:chOff x="-3333143" y="0"/>
              <a:chExt cx="11304683" cy="6858000"/>
            </a:xfrm>
            <a:solidFill>
              <a:schemeClr val="bg1">
                <a:lumMod val="50000"/>
                <a:lumOff val="50000"/>
              </a:schemeClr>
            </a:solidFill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486246-CA2D-3974-0FAF-7D0DF1DE6791}"/>
                  </a:ext>
                </a:extLst>
              </p:cNvPr>
              <p:cNvSpPr/>
              <p:nvPr/>
            </p:nvSpPr>
            <p:spPr>
              <a:xfrm>
                <a:off x="-3333143" y="0"/>
                <a:ext cx="10686473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M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35E7AF-ECEF-79AF-FC9F-8C2830B33BA3}"/>
                  </a:ext>
                </a:extLst>
              </p:cNvPr>
              <p:cNvSpPr txBox="1"/>
              <p:nvPr/>
            </p:nvSpPr>
            <p:spPr>
              <a:xfrm>
                <a:off x="7279992" y="332475"/>
                <a:ext cx="691548" cy="895290"/>
              </a:xfrm>
              <a:prstGeom prst="round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DAGGERSQUARE" pitchFamily="50" charset="0"/>
                  </a:rPr>
                  <a:t>D</a:t>
                </a:r>
                <a:endParaRPr lang="en-CM" sz="4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DAGGERSQUARE" pitchFamily="50" charset="0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BA68D0-A32A-5289-90D4-366C15BA3CCA}"/>
                </a:ext>
              </a:extLst>
            </p:cNvPr>
            <p:cNvSpPr txBox="1"/>
            <p:nvPr/>
          </p:nvSpPr>
          <p:spPr>
            <a:xfrm>
              <a:off x="-5291802" y="392135"/>
              <a:ext cx="1002272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dirty="0">
                  <a:solidFill>
                    <a:prstClr val="white"/>
                  </a:solidFill>
                  <a:latin typeface="Hobo Std" panose="020B0803040709020204" pitchFamily="34" charset="0"/>
                  <a:ea typeface="Roboto Mono Medium" panose="00000009000000000000" pitchFamily="49" charset="0"/>
                </a:rPr>
                <a:t>Additional Considerations</a:t>
              </a:r>
              <a:endParaRPr lang="en-CM" sz="1050" dirty="0">
                <a:latin typeface="Hobo Std" panose="020B0803040709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53A3422-7F8A-5B29-8616-10CD915D0D03}"/>
                </a:ext>
              </a:extLst>
            </p:cNvPr>
            <p:cNvSpPr txBox="1"/>
            <p:nvPr/>
          </p:nvSpPr>
          <p:spPr>
            <a:xfrm>
              <a:off x="-5433878" y="1810773"/>
              <a:ext cx="5911900" cy="314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Multilingual Support</a:t>
              </a:r>
              <a:endParaRPr lang="fr-FR" sz="2800" dirty="0"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fr-FR" sz="2800" dirty="0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Community </a:t>
              </a:r>
              <a:r>
                <a:rPr lang="fr-FR" sz="2800" dirty="0" err="1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features</a:t>
              </a:r>
              <a:endParaRPr lang="fr-FR" sz="2800" dirty="0"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fr-FR" sz="2800" dirty="0" err="1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Monetization</a:t>
              </a:r>
              <a:r>
                <a:rPr lang="fr-FR" sz="2800" dirty="0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 </a:t>
              </a:r>
              <a:r>
                <a:rPr lang="en-US" sz="2800" dirty="0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strategies</a:t>
              </a:r>
              <a:endParaRPr lang="fr-FR" sz="2800" dirty="0"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EAEF638-62DE-BBD5-0D1B-3F2D8090F789}"/>
                </a:ext>
              </a:extLst>
            </p:cNvPr>
            <p:cNvSpPr txBox="1"/>
            <p:nvPr/>
          </p:nvSpPr>
          <p:spPr>
            <a:xfrm>
              <a:off x="94415" y="1826476"/>
              <a:ext cx="4764961" cy="314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fr-FR" sz="2800" dirty="0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Gamification</a:t>
              </a:r>
            </a:p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Partnerships</a:t>
              </a:r>
            </a:p>
            <a:p>
              <a:pPr marL="457200" indent="-45720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Educational Content</a:t>
              </a:r>
              <a:endParaRPr lang="fr-FR" sz="2800" dirty="0"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39509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7118E-17 -2.01662E-17 L 0.76667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78816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4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81185 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69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4.07407E-6 L 0.83047 0.000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2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E4577-5FDC-26C2-5FC9-D68F88DF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04EF61-C093-2A03-DAE5-E643AE81A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87FA9-22A3-6E25-7157-118F3880E034}"/>
              </a:ext>
            </a:extLst>
          </p:cNvPr>
          <p:cNvSpPr txBox="1"/>
          <p:nvPr/>
        </p:nvSpPr>
        <p:spPr>
          <a:xfrm>
            <a:off x="72501" y="1613118"/>
            <a:ext cx="12046998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dirty="0">
                <a:solidFill>
                  <a:schemeClr val="tx1">
                    <a:lumMod val="85000"/>
                  </a:schemeClr>
                </a:solidFill>
                <a:latin typeface="Hobo Std" panose="020B0803040709020204" pitchFamily="34" charset="0"/>
                <a:ea typeface="Roboto Black" panose="02000000000000000000" pitchFamily="2" charset="0"/>
              </a:rPr>
              <a:t>Thanks for your attention</a:t>
            </a:r>
            <a:endParaRPr lang="en-CM" sz="11500" dirty="0">
              <a:solidFill>
                <a:schemeClr val="tx1">
                  <a:lumMod val="85000"/>
                </a:schemeClr>
              </a:solidFill>
              <a:latin typeface="Hobo Std" panose="020B0803040709020204" pitchFamily="34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17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FB096A9-D14A-4FE7-81F0-9A95DDB74B4F}">
  <we:reference id="wa104381335" version="1.0.0.1" store="en-US" storeType="OMEX"/>
  <we:alternateReferences>
    <we:reference id="WA104381335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646</TotalTime>
  <Words>135</Words>
  <Application>Microsoft Office PowerPoint</Application>
  <PresentationFormat>Widescreen</PresentationFormat>
  <Paragraphs>65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Calisto MT</vt:lpstr>
      <vt:lpstr>DAGGERSQUARE</vt:lpstr>
      <vt:lpstr>Hobo Std</vt:lpstr>
      <vt:lpstr>Roboto Mono Medium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Sign &amp; Road State Mobile App</dc:title>
  <dc:creator>Joy Sameza</dc:creator>
  <cp:lastModifiedBy>Joy Sameza</cp:lastModifiedBy>
  <cp:revision>6</cp:revision>
  <dcterms:created xsi:type="dcterms:W3CDTF">2024-04-19T12:50:27Z</dcterms:created>
  <dcterms:modified xsi:type="dcterms:W3CDTF">2024-04-22T22:12:20Z</dcterms:modified>
</cp:coreProperties>
</file>